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1" r:id="rId3"/>
    <p:sldId id="260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1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F230-A564-4D27-B434-BB3CF38B0D4D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8B23-DF96-47AF-85E5-4EC8F93D3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693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F230-A564-4D27-B434-BB3CF38B0D4D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8B23-DF96-47AF-85E5-4EC8F93D3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438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F230-A564-4D27-B434-BB3CF38B0D4D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8B23-DF96-47AF-85E5-4EC8F93D3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918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997EBD-0E64-4820-A452-D80E5BDF4B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9966" y="247696"/>
            <a:ext cx="11032067" cy="596561"/>
          </a:xfrm>
        </p:spPr>
        <p:txBody>
          <a:bodyPr vert="horz" lIns="36000" tIns="36000" rIns="36000" bIns="36000" rtlCol="0" anchor="b" anchorCtr="0">
            <a:noAutofit/>
          </a:bodyPr>
          <a:lstStyle>
            <a:lvl1pPr>
              <a:defRPr kumimoji="0" lang="ja-JP" altLang="en-US" sz="28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defRPr>
            </a:lvl1pPr>
          </a:lstStyle>
          <a:p>
            <a:pPr marL="85723" marR="0" lvl="0" indent="-85723" fontAlgn="base">
              <a:lnSpc>
                <a:spcPts val="2600"/>
              </a:lnSpc>
              <a:spcAft>
                <a:spcPct val="0"/>
              </a:spcAft>
              <a:buClrTx/>
              <a:buSzTx/>
              <a:buFont typeface="Arial" charset="0"/>
              <a:tabLst/>
            </a:pPr>
            <a:r>
              <a:rPr kumimoji="1" lang="ja-JP" altLang="en-US" dirty="0"/>
              <a:t>タイトル </a:t>
            </a:r>
            <a:r>
              <a:rPr lang="en-US" altLang="ja-JP" dirty="0"/>
              <a:t>(28pt, Bold)</a:t>
            </a:r>
            <a:endParaRPr kumimoji="1" lang="ja-JP" altLang="en-US" dirty="0"/>
          </a:p>
        </p:txBody>
      </p:sp>
      <p:sp>
        <p:nvSpPr>
          <p:cNvPr id="12" name="テキスト プレースホルダー 11">
            <a:extLst>
              <a:ext uri="{FF2B5EF4-FFF2-40B4-BE49-F238E27FC236}">
                <a16:creationId xmlns:a16="http://schemas.microsoft.com/office/drawing/2014/main" id="{92544B7C-D406-4917-A983-B82A4D22E7E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9967" y="920877"/>
            <a:ext cx="11032067" cy="313043"/>
          </a:xfrm>
        </p:spPr>
        <p:txBody>
          <a:bodyPr>
            <a:noAutofit/>
          </a:bodyPr>
          <a:lstStyle>
            <a:lvl1pPr marL="0" indent="0" algn="l">
              <a:buNone/>
              <a:defRPr sz="20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メッセージライン</a:t>
            </a:r>
            <a:r>
              <a:rPr kumimoji="1" lang="en-US" altLang="ja-JP" dirty="0"/>
              <a:t>(20pt)</a:t>
            </a:r>
            <a:endParaRPr kumimoji="1" lang="ja-JP" altLang="en-US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9E1A7CE-9BF5-4BA8-A579-AF1FAD114EDD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79966" y="113956"/>
            <a:ext cx="8535080" cy="313043"/>
          </a:xfrm>
        </p:spPr>
        <p:txBody>
          <a:bodyPr>
            <a:noAutofit/>
          </a:bodyPr>
          <a:lstStyle>
            <a:lvl1pPr marL="0" indent="0">
              <a:buNone/>
              <a:defRPr sz="1800" b="1"/>
            </a:lvl1pPr>
          </a:lstStyle>
          <a:p>
            <a:pPr lvl="0"/>
            <a:r>
              <a:rPr kumimoji="1" lang="ja-JP" altLang="en-US"/>
              <a:t>タイトル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F930760-EEFF-4D0C-97F0-CB5CB71AA0D5}"/>
              </a:ext>
            </a:extLst>
          </p:cNvPr>
          <p:cNvSpPr/>
          <p:nvPr userDrawn="1"/>
        </p:nvSpPr>
        <p:spPr bwMode="auto">
          <a:xfrm>
            <a:off x="-1343660" y="0"/>
            <a:ext cx="1144245" cy="476024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bg1">
                    <a:lumMod val="75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rot="0" spcFirstLastPara="0" vertOverflow="overflow" horzOverflow="overflow" vert="horz" wrap="square" lIns="91440" tIns="45721" rIns="91440" bIns="4572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87311" algn="ctr"/>
            <a:r>
              <a:rPr kumimoji="1" lang="en-US" altLang="ja-JP" sz="1100" dirty="0">
                <a:solidFill>
                  <a:schemeClr val="bg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Color Palette</a:t>
            </a:r>
          </a:p>
        </p:txBody>
      </p:sp>
      <p:sp>
        <p:nvSpPr>
          <p:cNvPr id="7" name="Rectangle 133">
            <a:extLst>
              <a:ext uri="{FF2B5EF4-FFF2-40B4-BE49-F238E27FC236}">
                <a16:creationId xmlns:a16="http://schemas.microsoft.com/office/drawing/2014/main" id="{03FFD062-13B4-4250-8671-9F0BF5B0E8E4}"/>
              </a:ext>
            </a:extLst>
          </p:cNvPr>
          <p:cNvSpPr/>
          <p:nvPr userDrawn="1"/>
        </p:nvSpPr>
        <p:spPr>
          <a:xfrm>
            <a:off x="-1169938" y="442048"/>
            <a:ext cx="796800" cy="532733"/>
          </a:xfrm>
          <a:prstGeom prst="rect">
            <a:avLst/>
          </a:prstGeom>
          <a:solidFill>
            <a:srgbClr val="025A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Rectangle 134">
            <a:extLst>
              <a:ext uri="{FF2B5EF4-FFF2-40B4-BE49-F238E27FC236}">
                <a16:creationId xmlns:a16="http://schemas.microsoft.com/office/drawing/2014/main" id="{407DF0B5-AFFD-4B73-A64C-40639BC4F6D7}"/>
              </a:ext>
            </a:extLst>
          </p:cNvPr>
          <p:cNvSpPr/>
          <p:nvPr userDrawn="1"/>
        </p:nvSpPr>
        <p:spPr>
          <a:xfrm>
            <a:off x="-1169938" y="1138281"/>
            <a:ext cx="796800" cy="532733"/>
          </a:xfrm>
          <a:prstGeom prst="rect">
            <a:avLst/>
          </a:prstGeom>
          <a:solidFill>
            <a:srgbClr val="5D97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Rectangle 130">
            <a:extLst>
              <a:ext uri="{FF2B5EF4-FFF2-40B4-BE49-F238E27FC236}">
                <a16:creationId xmlns:a16="http://schemas.microsoft.com/office/drawing/2014/main" id="{1B2C8A39-CAFC-4BCA-B5C5-A6D1C72E850E}"/>
              </a:ext>
            </a:extLst>
          </p:cNvPr>
          <p:cNvSpPr/>
          <p:nvPr userDrawn="1"/>
        </p:nvSpPr>
        <p:spPr>
          <a:xfrm>
            <a:off x="-1169938" y="3226980"/>
            <a:ext cx="796800" cy="532733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Rectangle 131">
            <a:extLst>
              <a:ext uri="{FF2B5EF4-FFF2-40B4-BE49-F238E27FC236}">
                <a16:creationId xmlns:a16="http://schemas.microsoft.com/office/drawing/2014/main" id="{3E8FC450-BE85-4261-86C3-857A3E1B8241}"/>
              </a:ext>
            </a:extLst>
          </p:cNvPr>
          <p:cNvSpPr/>
          <p:nvPr userDrawn="1"/>
        </p:nvSpPr>
        <p:spPr>
          <a:xfrm>
            <a:off x="-1169938" y="3923212"/>
            <a:ext cx="796800" cy="5327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Rectangle 134">
            <a:extLst>
              <a:ext uri="{FF2B5EF4-FFF2-40B4-BE49-F238E27FC236}">
                <a16:creationId xmlns:a16="http://schemas.microsoft.com/office/drawing/2014/main" id="{C897ED3A-1726-4E9C-B762-E1BBEEB08092}"/>
              </a:ext>
            </a:extLst>
          </p:cNvPr>
          <p:cNvSpPr/>
          <p:nvPr userDrawn="1"/>
        </p:nvSpPr>
        <p:spPr>
          <a:xfrm>
            <a:off x="-1169938" y="1834514"/>
            <a:ext cx="796800" cy="532733"/>
          </a:xfrm>
          <a:prstGeom prst="rect">
            <a:avLst/>
          </a:prstGeom>
          <a:solidFill>
            <a:srgbClr val="ABC9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Rectangle 130">
            <a:extLst>
              <a:ext uri="{FF2B5EF4-FFF2-40B4-BE49-F238E27FC236}">
                <a16:creationId xmlns:a16="http://schemas.microsoft.com/office/drawing/2014/main" id="{BA6B6339-4523-4DB6-9EB4-440BB39AAF6B}"/>
              </a:ext>
            </a:extLst>
          </p:cNvPr>
          <p:cNvSpPr/>
          <p:nvPr userDrawn="1"/>
        </p:nvSpPr>
        <p:spPr>
          <a:xfrm>
            <a:off x="-1169938" y="2530747"/>
            <a:ext cx="796800" cy="532733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72372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0">
          <p15:clr>
            <a:srgbClr val="FBAE40"/>
          </p15:clr>
        </p15:guide>
        <p15:guide id="2" pos="7310">
          <p15:clr>
            <a:srgbClr val="FBAE40"/>
          </p15:clr>
        </p15:guide>
        <p15:guide id="3" orient="horz" pos="1026">
          <p15:clr>
            <a:srgbClr val="FBAE40"/>
          </p15:clr>
        </p15:guide>
        <p15:guide id="4" orient="horz" pos="4042">
          <p15:clr>
            <a:srgbClr val="FBAE40"/>
          </p15:clr>
        </p15:guide>
        <p15:guide id="5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F230-A564-4D27-B434-BB3CF38B0D4D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8B23-DF96-47AF-85E5-4EC8F93D3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728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F230-A564-4D27-B434-BB3CF38B0D4D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8B23-DF96-47AF-85E5-4EC8F93D3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477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F230-A564-4D27-B434-BB3CF38B0D4D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8B23-DF96-47AF-85E5-4EC8F93D3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12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F230-A564-4D27-B434-BB3CF38B0D4D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8B23-DF96-47AF-85E5-4EC8F93D3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119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F230-A564-4D27-B434-BB3CF38B0D4D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8B23-DF96-47AF-85E5-4EC8F93D3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757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F230-A564-4D27-B434-BB3CF38B0D4D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8B23-DF96-47AF-85E5-4EC8F93D3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20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F230-A564-4D27-B434-BB3CF38B0D4D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8B23-DF96-47AF-85E5-4EC8F93D3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6532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F230-A564-4D27-B434-BB3CF38B0D4D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8B23-DF96-47AF-85E5-4EC8F93D3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2007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2F230-A564-4D27-B434-BB3CF38B0D4D}" type="datetimeFigureOut">
              <a:rPr kumimoji="1" lang="ja-JP" altLang="en-US" smtClean="0"/>
              <a:t>2023/6/19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88B23-DF96-47AF-85E5-4EC8F93D3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64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uintbridge.jp/about/#overview" TargetMode="External"/><Relationship Id="rId2" Type="http://schemas.openxmlformats.org/officeDocument/2006/relationships/hyperlink" Target="https://www.quintbridge.jp/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info3@senboku-smartcity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1800" dirty="0"/>
              <a:t>開催概要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0"/>
          </p:nvPr>
        </p:nvSpPr>
        <p:spPr>
          <a:xfrm>
            <a:off x="579967" y="920877"/>
            <a:ext cx="11167533" cy="869164"/>
          </a:xfrm>
        </p:spPr>
        <p:txBody>
          <a:bodyPr anchor="ctr"/>
          <a:lstStyle/>
          <a:p>
            <a:pPr>
              <a:lnSpc>
                <a:spcPct val="100000"/>
              </a:lnSpc>
              <a:spcAft>
                <a:spcPts val="100"/>
              </a:spcAft>
            </a:pPr>
            <a:r>
              <a:rPr kumimoji="1" lang="en-US" altLang="ja-JP" dirty="0"/>
              <a:t>SENBOKU</a:t>
            </a:r>
            <a:r>
              <a:rPr kumimoji="1" lang="ja-JP" altLang="en-US" dirty="0"/>
              <a:t>スマートシティコンソーシアムでは、大阪公立大学と連携し、</a:t>
            </a:r>
            <a:r>
              <a:rPr lang="ja-JP" altLang="en-US" b="1" dirty="0"/>
              <a:t>会員さま同士のマッチングによる新規プロジェクトの発足</a:t>
            </a:r>
            <a:r>
              <a:rPr kumimoji="1" lang="ja-JP" altLang="en-US" dirty="0"/>
              <a:t>をめざし</a:t>
            </a:r>
            <a:r>
              <a:rPr lang="ja-JP" altLang="en-US" dirty="0"/>
              <a:t>、下記の通りアイディア検討会を開催します。是非、ご参加ください！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11"/>
          </p:nvPr>
        </p:nvSpPr>
        <p:spPr>
          <a:xfrm>
            <a:off x="579966" y="113956"/>
            <a:ext cx="11167534" cy="313043"/>
          </a:xfrm>
        </p:spPr>
        <p:txBody>
          <a:bodyPr/>
          <a:lstStyle/>
          <a:p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SENBOKU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スマートシティコンソーシアム　事業創出アイディア検討会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11868" y="1747104"/>
            <a:ext cx="16732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１．日時・場所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522968" y="2147732"/>
            <a:ext cx="5500158" cy="3516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・日時</a:t>
            </a:r>
            <a:r>
              <a:rPr kumimoji="1" lang="ja-JP" altLang="en-US" sz="1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　　　</a:t>
            </a:r>
            <a:r>
              <a:rPr kumimoji="1" lang="en-US" altLang="ja-JP" sz="1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2023</a:t>
            </a:r>
            <a:r>
              <a:rPr kumimoji="1" lang="ja-JP" altLang="ja-JP" sz="1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年</a:t>
            </a:r>
            <a:r>
              <a:rPr kumimoji="1" lang="ja-JP" altLang="en-US" sz="1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７</a:t>
            </a:r>
            <a:r>
              <a:rPr kumimoji="1" lang="ja-JP" altLang="ja-JP" sz="1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月</a:t>
            </a:r>
            <a:r>
              <a:rPr kumimoji="1" lang="ja-JP" altLang="en-US" sz="1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６</a:t>
            </a:r>
            <a:r>
              <a:rPr kumimoji="1" lang="ja-JP" altLang="ja-JP" sz="1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日</a:t>
            </a:r>
            <a:r>
              <a:rPr kumimoji="1" lang="ja-JP" altLang="ja-JP" sz="1400" b="1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（</a:t>
            </a:r>
            <a:r>
              <a:rPr kumimoji="1" lang="ja-JP" altLang="en-US" sz="1400" b="1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木</a:t>
            </a:r>
            <a:r>
              <a:rPr kumimoji="1" lang="ja-JP" altLang="ja-JP" sz="1400" b="1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）</a:t>
            </a:r>
            <a:r>
              <a:rPr kumimoji="1" lang="en-US" altLang="ja-JP" sz="1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13</a:t>
            </a:r>
            <a:r>
              <a:rPr kumimoji="1" lang="ja-JP" altLang="ja-JP" sz="1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：</a:t>
            </a:r>
            <a:r>
              <a:rPr kumimoji="1" lang="en-US" altLang="ja-JP" sz="1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30</a:t>
            </a:r>
            <a:r>
              <a:rPr kumimoji="1" lang="ja-JP" altLang="ja-JP" sz="1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～</a:t>
            </a:r>
            <a:r>
              <a:rPr kumimoji="1" lang="en-US" altLang="ja-JP" sz="1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17</a:t>
            </a:r>
            <a:r>
              <a:rPr kumimoji="1" lang="ja-JP" altLang="ja-JP" sz="1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：</a:t>
            </a:r>
            <a:r>
              <a:rPr kumimoji="1" lang="en-US" altLang="ja-JP" sz="1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00</a:t>
            </a:r>
            <a:r>
              <a:rPr kumimoji="1" lang="ja-JP" altLang="ja-JP" sz="1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（</a:t>
            </a:r>
            <a:r>
              <a:rPr kumimoji="1" lang="ja-JP" altLang="en-US" sz="1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予定</a:t>
            </a:r>
            <a:r>
              <a:rPr kumimoji="1" lang="ja-JP" altLang="ja-JP" sz="1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）</a:t>
            </a:r>
            <a:endParaRPr kumimoji="1" lang="en-US" altLang="ja-JP" sz="1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・場所</a:t>
            </a:r>
            <a:r>
              <a:rPr kumimoji="1" lang="ja-JP" altLang="en-US" sz="1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　　　</a:t>
            </a:r>
            <a:r>
              <a:rPr kumimoji="1" lang="en-US" altLang="ja-JP" sz="1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QUINTBRIDGE</a:t>
            </a:r>
            <a:r>
              <a:rPr kumimoji="1" lang="ja-JP" altLang="en-US" sz="1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　</a:t>
            </a:r>
            <a:r>
              <a:rPr kumimoji="1" lang="en-US" altLang="ja-JP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[NTT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T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西日本のオープンイノベーション施設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]</a:t>
            </a:r>
            <a:endParaRPr kumimoji="1" lang="en-US" altLang="ja-JP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　　　　　　</a:t>
            </a:r>
            <a:r>
              <a:rPr kumimoji="1" lang="ja-JP" altLang="ja-JP" sz="1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　</a:t>
            </a:r>
            <a:r>
              <a:rPr kumimoji="1" lang="en-US" altLang="ja-JP" sz="1400" b="0" i="0" u="sng" strike="noStrike" kern="1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  <a:hlinkClick r:id="rId2"/>
              </a:rPr>
              <a:t>https://www.quintbridge.jp/</a:t>
            </a:r>
            <a:endParaRPr kumimoji="1" lang="ja-JP" altLang="ja-JP" sz="1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・アクセス</a:t>
            </a:r>
            <a:r>
              <a:rPr kumimoji="1" lang="ja-JP" altLang="en-US" sz="1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　 </a:t>
            </a:r>
            <a:r>
              <a:rPr kumimoji="1" lang="ja-JP" altLang="ja-JP" sz="1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〒</a:t>
            </a:r>
            <a:r>
              <a:rPr kumimoji="1" lang="en-US" altLang="ja-JP" sz="1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534-0024 </a:t>
            </a:r>
            <a:r>
              <a:rPr kumimoji="1" lang="ja-JP" altLang="ja-JP" sz="1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大阪府大阪市都島区東野田町</a:t>
            </a:r>
            <a:r>
              <a:rPr kumimoji="1" lang="en-US" altLang="ja-JP" sz="1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4</a:t>
            </a:r>
            <a:r>
              <a:rPr kumimoji="1" lang="ja-JP" altLang="ja-JP" sz="1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丁目</a:t>
            </a:r>
            <a:r>
              <a:rPr kumimoji="1" lang="en-US" altLang="ja-JP" sz="1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15</a:t>
            </a:r>
            <a:endParaRPr kumimoji="1" lang="ja-JP" altLang="ja-JP" sz="1400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　　</a:t>
            </a:r>
            <a:r>
              <a:rPr kumimoji="1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　　　　　　　</a:t>
            </a:r>
            <a:r>
              <a:rPr kumimoji="1" lang="en-US" altLang="ja-JP" sz="1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JR</a:t>
            </a:r>
            <a:r>
              <a:rPr kumimoji="1" lang="ja-JP" altLang="ja-JP" sz="1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大阪環状線「京橋駅」北口：徒歩約</a:t>
            </a:r>
            <a:r>
              <a:rPr kumimoji="1" lang="en-US" altLang="ja-JP" sz="1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10</a:t>
            </a:r>
            <a:r>
              <a:rPr kumimoji="1" lang="ja-JP" altLang="ja-JP" sz="1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分</a:t>
            </a:r>
            <a:endParaRPr kumimoji="1" lang="en-US" altLang="ja-JP" sz="1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　　　　　　　　　</a:t>
            </a:r>
            <a:r>
              <a:rPr kumimoji="1" lang="ja-JP" altLang="ja-JP" sz="1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京阪本線「京橋駅」西口：徒歩約</a:t>
            </a:r>
            <a:r>
              <a:rPr kumimoji="1" lang="en-US" altLang="ja-JP" sz="1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10</a:t>
            </a:r>
            <a:r>
              <a:rPr kumimoji="1" lang="ja-JP" altLang="ja-JP" sz="1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分</a:t>
            </a:r>
            <a:endParaRPr kumimoji="1" lang="en-US" altLang="ja-JP" sz="1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　　　　　　　　　</a:t>
            </a:r>
            <a:r>
              <a:rPr kumimoji="1" lang="ja-JP" altLang="ja-JP" sz="1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地下鉄長堀鶴見緑地線「京橋駅」：徒歩約</a:t>
            </a:r>
            <a:r>
              <a:rPr kumimoji="1" lang="en-US" altLang="ja-JP" sz="1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5</a:t>
            </a:r>
            <a:r>
              <a:rPr kumimoji="1" lang="ja-JP" altLang="ja-JP" sz="1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分</a:t>
            </a:r>
            <a:r>
              <a:rPr kumimoji="1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　</a:t>
            </a:r>
            <a:endParaRPr kumimoji="1" lang="en-US" altLang="ja-JP" sz="1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　　　　　　　</a:t>
            </a:r>
            <a:r>
              <a:rPr kumimoji="1" lang="en-US" altLang="ja-JP" sz="1400" b="0" i="0" u="sng" strike="noStrike" kern="1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  <a:hlinkClick r:id="rId3"/>
              </a:rPr>
              <a:t>https://www.quintbridge.jp/about/#overview</a:t>
            </a:r>
            <a:endParaRPr kumimoji="1" lang="en-US" altLang="ja-JP" sz="1400" b="0" i="0" u="sng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・募集期間　</a:t>
            </a:r>
            <a:r>
              <a:rPr kumimoji="1" lang="en-US" altLang="ja-JP" sz="1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2023</a:t>
            </a:r>
            <a:r>
              <a:rPr kumimoji="1" lang="ja-JP" altLang="en-US" sz="1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年</a:t>
            </a:r>
            <a:r>
              <a:rPr kumimoji="1" lang="en-US" altLang="ja-JP" sz="1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7</a:t>
            </a:r>
            <a:r>
              <a:rPr kumimoji="1" lang="ja-JP" altLang="en-US" sz="1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月</a:t>
            </a:r>
            <a:r>
              <a:rPr kumimoji="1" lang="en-US" altLang="ja-JP" sz="1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4</a:t>
            </a:r>
            <a:r>
              <a:rPr kumimoji="1" lang="ja-JP" altLang="en-US" sz="1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日まで</a:t>
            </a:r>
            <a:endParaRPr kumimoji="1" lang="en-US" altLang="ja-JP" sz="1400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・申し込み：下記のアドレスに「社名」「所属・役職名」「参加者名」と</a:t>
            </a:r>
            <a:endParaRPr lang="en-US" altLang="ja-JP" sz="1400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　　　　　　　　</a:t>
            </a:r>
            <a:r>
              <a:rPr lang="en-US" altLang="ja-JP" sz="14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3</a:t>
            </a:r>
            <a:r>
              <a:rPr lang="ja-JP" altLang="en-US" sz="14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ページ目の</a:t>
            </a:r>
            <a:r>
              <a:rPr lang="ja-JP" altLang="en-US" sz="1400" b="1" kern="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エントリーシートを添付のうえ</a:t>
            </a:r>
            <a:r>
              <a:rPr lang="ja-JP" altLang="en-US" sz="14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、お申込みください。</a:t>
            </a:r>
            <a:endParaRPr lang="en-US" altLang="ja-JP" sz="1400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Courier New" panose="02070309020205020404" pitchFamily="49" charset="0"/>
            </a:endParaRPr>
          </a:p>
          <a:p>
            <a:pPr lvl="0">
              <a:spcAft>
                <a:spcPts val="300"/>
              </a:spcAft>
              <a:defRPr/>
            </a:pPr>
            <a:r>
              <a:rPr lang="ja-JP" altLang="en-US" sz="14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　　　　　　　</a:t>
            </a:r>
            <a:r>
              <a:rPr lang="en-US" altLang="ja-JP" sz="1400" b="1" u="sng" kern="100" dirty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  <a:hlinkClick r:id="rId4"/>
              </a:rPr>
              <a:t>info3@senboku-smartcity.com</a:t>
            </a:r>
            <a:endParaRPr lang="en-US" altLang="ja-JP" sz="1400" b="1" u="sng" kern="100" dirty="0">
              <a:solidFill>
                <a:schemeClr val="accent5"/>
              </a:solidFill>
              <a:latin typeface="Meiryo UI" panose="020B0604030504040204" pitchFamily="50" charset="-128"/>
              <a:ea typeface="Meiryo UI" panose="020B0604030504040204" pitchFamily="50" charset="-128"/>
              <a:cs typeface="Courier New" panose="02070309020205020404" pitchFamily="49" charset="0"/>
            </a:endParaRPr>
          </a:p>
          <a:p>
            <a:pPr lvl="0">
              <a:spcAft>
                <a:spcPts val="300"/>
              </a:spcAft>
              <a:defRPr/>
            </a:pPr>
            <a:r>
              <a:rPr kumimoji="1" lang="ja-JP" altLang="en-US" sz="1400" b="1" i="0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・主催　　：</a:t>
            </a:r>
            <a:r>
              <a:rPr kumimoji="1" lang="en-US" altLang="ja-JP" sz="1400" b="1" i="0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SENBOKU</a:t>
            </a:r>
            <a:r>
              <a:rPr kumimoji="1" lang="ja-JP" altLang="en-US" sz="1400" b="1" i="0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スマートシティコンソーシアム</a:t>
            </a:r>
            <a:endParaRPr lang="en-US" altLang="ja-JP" sz="1400" b="1" kern="100" dirty="0">
              <a:latin typeface="Meiryo UI" panose="020B0604030504040204" pitchFamily="50" charset="-128"/>
              <a:ea typeface="Meiryo UI" panose="020B0604030504040204" pitchFamily="50" charset="-128"/>
              <a:cs typeface="Courier New" panose="02070309020205020404" pitchFamily="49" charset="0"/>
            </a:endParaRPr>
          </a:p>
          <a:p>
            <a:pPr lvl="0">
              <a:spcAft>
                <a:spcPts val="300"/>
              </a:spcAft>
              <a:defRPr/>
            </a:pPr>
            <a:r>
              <a:rPr lang="en-US" altLang="ja-JP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  </a:t>
            </a:r>
            <a:r>
              <a:rPr lang="ja-JP" altLang="en-US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共催　　：大阪公立大学スマートシティ研究会（</a:t>
            </a:r>
            <a:r>
              <a:rPr lang="en-US" altLang="ja-JP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SCRC)</a:t>
            </a:r>
            <a:endParaRPr kumimoji="1" lang="en-US" altLang="ja-JP" sz="1400" b="1" i="0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Courier New" panose="02070309020205020404" pitchFamily="49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579966" y="6236381"/>
            <a:ext cx="5657851" cy="548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SENBOKU</a:t>
            </a:r>
            <a:r>
              <a:rPr kumimoji="1" lang="ja-JP" altLang="en-US" sz="14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スマートシティコンソーシアム</a:t>
            </a:r>
            <a:r>
              <a:rPr lang="ja-JP" altLang="en-US" sz="1400" kern="100" noProof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の</a:t>
            </a:r>
            <a:r>
              <a:rPr kumimoji="1" lang="ja-JP" altLang="en-US" sz="1400" b="0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会員</a:t>
            </a:r>
            <a:r>
              <a:rPr kumimoji="1" lang="ja-JP" altLang="en-US" sz="1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さま</a:t>
            </a:r>
            <a:endParaRPr kumimoji="1" lang="en-US" altLang="ja-JP" sz="1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各社２名まで　</a:t>
            </a:r>
            <a:r>
              <a:rPr kumimoji="1" lang="en-US" altLang="ja-JP" sz="1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※</a:t>
            </a:r>
            <a:r>
              <a:rPr kumimoji="1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複数の</a:t>
            </a:r>
            <a:r>
              <a:rPr kumimoji="1" lang="en-US" altLang="ja-JP" sz="1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WG</a:t>
            </a:r>
            <a:r>
              <a:rPr kumimoji="1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所属し、２名以上ご参加されたい場合はご相談ください</a:t>
            </a:r>
            <a:endParaRPr kumimoji="1" lang="en-US" altLang="ja-JP" sz="1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Courier New" panose="02070309020205020404" pitchFamily="49" charset="0"/>
            </a:endParaRPr>
          </a:p>
        </p:txBody>
      </p:sp>
      <p:cxnSp>
        <p:nvCxnSpPr>
          <p:cNvPr id="20" name="直線コネクタ 19"/>
          <p:cNvCxnSpPr/>
          <p:nvPr/>
        </p:nvCxnSpPr>
        <p:spPr>
          <a:xfrm>
            <a:off x="6180667" y="2128104"/>
            <a:ext cx="575733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6180667" y="1747104"/>
            <a:ext cx="29252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３．プログラム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6091766" y="2147732"/>
            <a:ext cx="5960534" cy="3947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（１）</a:t>
            </a:r>
            <a:r>
              <a:rPr kumimoji="1" lang="en-US" altLang="ja-JP" sz="1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QUINTBRIDGE</a:t>
            </a:r>
            <a:r>
              <a:rPr kumimoji="1" lang="ja-JP" altLang="ja-JP" sz="1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紹介</a:t>
            </a:r>
            <a:r>
              <a:rPr kumimoji="1" lang="en-US" altLang="ja-JP" sz="1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+</a:t>
            </a:r>
            <a:r>
              <a:rPr kumimoji="1" lang="ja-JP" altLang="ja-JP" sz="1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館内ツアー</a:t>
            </a:r>
            <a:r>
              <a:rPr kumimoji="1" lang="ja-JP" altLang="ja-JP" sz="1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（</a:t>
            </a:r>
            <a:r>
              <a:rPr kumimoji="1" lang="en-US" altLang="ja-JP" sz="1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20</a:t>
            </a:r>
            <a:r>
              <a:rPr kumimoji="1" lang="ja-JP" altLang="ja-JP" sz="1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分）</a:t>
            </a:r>
            <a:endParaRPr kumimoji="1" lang="en-US" altLang="ja-JP" sz="1400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（２）有識者セミナー</a:t>
            </a:r>
            <a:r>
              <a:rPr kumimoji="1" lang="ja-JP" altLang="en-US" sz="1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（</a:t>
            </a:r>
            <a:r>
              <a:rPr kumimoji="1" lang="en-US" altLang="ja-JP" sz="1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40</a:t>
            </a:r>
            <a:r>
              <a:rPr kumimoji="1" lang="ja-JP" altLang="en-US" sz="1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分）</a:t>
            </a:r>
            <a:endParaRPr kumimoji="1" lang="en-US" altLang="ja-JP" sz="1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　　　　　大阪公立大学　特認教授　東　博暢　様</a:t>
            </a:r>
            <a:endParaRPr kumimoji="1" lang="en-US" altLang="ja-JP" sz="1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　　　　　　（日本総研リサーチコンサルティング部門プリンシパル）</a:t>
            </a:r>
            <a:endParaRPr kumimoji="1" lang="en-US" altLang="ja-JP" sz="1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　　</a:t>
            </a:r>
            <a:r>
              <a:rPr kumimoji="1" lang="ja-JP" altLang="en-US" sz="5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　</a:t>
            </a:r>
            <a:r>
              <a:rPr kumimoji="1" lang="ja-JP" altLang="en-US" sz="105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　　　　　　</a:t>
            </a:r>
            <a:r>
              <a:rPr kumimoji="1" lang="en-US" altLang="ja-JP" sz="105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----------------------</a:t>
            </a:r>
            <a:r>
              <a:rPr kumimoji="1" lang="en-US" altLang="ja-JP" sz="1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&lt;</a:t>
            </a:r>
            <a:r>
              <a:rPr kumimoji="1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休憩：</a:t>
            </a:r>
            <a:r>
              <a:rPr kumimoji="1" lang="en-US" altLang="ja-JP" sz="1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10</a:t>
            </a:r>
            <a:r>
              <a:rPr kumimoji="1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分</a:t>
            </a:r>
            <a:r>
              <a:rPr kumimoji="1" lang="en-US" altLang="ja-JP" sz="1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&gt;</a:t>
            </a:r>
            <a:r>
              <a:rPr kumimoji="1" lang="en-US" altLang="ja-JP" sz="105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----------------------</a:t>
            </a:r>
            <a:endParaRPr kumimoji="1" lang="en-US" altLang="ja-JP" sz="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（</a:t>
            </a:r>
            <a:r>
              <a:rPr kumimoji="1" lang="ja-JP" altLang="en-US" sz="1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３</a:t>
            </a:r>
            <a:r>
              <a:rPr kumimoji="1" lang="ja-JP" altLang="ja-JP" sz="1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）オリエンテーション</a:t>
            </a:r>
            <a:r>
              <a:rPr kumimoji="1" lang="ja-JP" altLang="ja-JP" sz="1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（</a:t>
            </a:r>
            <a:r>
              <a:rPr kumimoji="1" lang="en-US" altLang="ja-JP" sz="1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10</a:t>
            </a:r>
            <a:r>
              <a:rPr kumimoji="1" lang="ja-JP" altLang="ja-JP" sz="1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分）　</a:t>
            </a:r>
            <a:endParaRPr kumimoji="1" lang="en-US" altLang="ja-JP" sz="1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（４）アイディア検討会</a:t>
            </a:r>
            <a:r>
              <a:rPr kumimoji="1" lang="ja-JP" altLang="en-US" sz="1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（</a:t>
            </a:r>
            <a:r>
              <a:rPr kumimoji="1" lang="en-US" altLang="ja-JP" sz="1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120</a:t>
            </a:r>
            <a:r>
              <a:rPr kumimoji="1" lang="ja-JP" altLang="en-US" sz="1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分）</a:t>
            </a:r>
            <a:endParaRPr kumimoji="1" lang="en-US" altLang="ja-JP" sz="1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　　</a:t>
            </a:r>
            <a:r>
              <a:rPr kumimoji="1" lang="ja-JP" altLang="ja-JP" sz="13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　　</a:t>
            </a:r>
            <a:r>
              <a:rPr kumimoji="1" lang="ja-JP" altLang="en-US" sz="13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　</a:t>
            </a:r>
            <a:r>
              <a:rPr kumimoji="1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■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グループワーク：事業創出</a:t>
            </a:r>
            <a:r>
              <a:rPr kumimoji="1" lang="ja-JP" altLang="en-US" sz="1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アイディア検討</a:t>
            </a:r>
            <a:endParaRPr kumimoji="1" lang="en-US" altLang="ja-JP" sz="12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　　　　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-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ディスカッション（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70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分）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　　　　　　　・自己紹介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　　　　　　　・テーマについてディスカッション（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50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分）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　　　　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-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発表（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10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分）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×5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グループ　（発表７分・質疑３分）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（５）ラップアップ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10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分）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　　　　　　　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-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運営委員会より本日の参加御礼のご挨拶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　　 　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-  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今後のスケジュールについて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　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</a:t>
            </a:r>
            <a:endParaRPr kumimoji="1" lang="en-US" altLang="ja-JP" sz="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　　</a:t>
            </a:r>
            <a:endParaRPr kumimoji="1" lang="en-US" altLang="ja-JP" sz="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24" name="直線コネクタ 23"/>
          <p:cNvCxnSpPr/>
          <p:nvPr/>
        </p:nvCxnSpPr>
        <p:spPr>
          <a:xfrm>
            <a:off x="636209" y="2135032"/>
            <a:ext cx="529801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636209" y="5769395"/>
            <a:ext cx="38295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</a:t>
            </a:r>
            <a:r>
              <a:rPr kumimoji="1" lang="ja-JP" alt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．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募集人数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（先着</a:t>
            </a: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30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名様）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29" name="直線コネクタ 28"/>
          <p:cNvCxnSpPr/>
          <p:nvPr/>
        </p:nvCxnSpPr>
        <p:spPr>
          <a:xfrm>
            <a:off x="636209" y="6161937"/>
            <a:ext cx="529801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B7CE570C-B5D4-40D1-9BAA-801B5D4EE599}"/>
              </a:ext>
            </a:extLst>
          </p:cNvPr>
          <p:cNvCxnSpPr/>
          <p:nvPr/>
        </p:nvCxnSpPr>
        <p:spPr>
          <a:xfrm>
            <a:off x="160711" y="897155"/>
            <a:ext cx="11724830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6125325" y="5772580"/>
            <a:ext cx="29252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．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お問合せ先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336690" y="6146504"/>
            <a:ext cx="5757333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南海電気鉄道（北村・今中）</a:t>
            </a: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072-295-7121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西日本電信電話（伯耆）　　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06-4394-7390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30" name="直線コネクタ 29"/>
          <p:cNvCxnSpPr/>
          <p:nvPr/>
        </p:nvCxnSpPr>
        <p:spPr>
          <a:xfrm>
            <a:off x="6135001" y="6144662"/>
            <a:ext cx="575733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5535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/>
          <p:cNvSpPr>
            <a:spLocks noGrp="1"/>
          </p:cNvSpPr>
          <p:nvPr>
            <p:ph sz="quarter" idx="11"/>
          </p:nvPr>
        </p:nvSpPr>
        <p:spPr>
          <a:xfrm>
            <a:off x="401138" y="216505"/>
            <a:ext cx="11167534" cy="843173"/>
          </a:xfrm>
        </p:spPr>
        <p:txBody>
          <a:bodyPr/>
          <a:lstStyle/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パートナー会員様向け：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SENBOKU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スマートシティコンソーシアム　事業創出アイディア検討会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74822357-0B37-4832-B2F4-0F6DF0A7B428}"/>
              </a:ext>
            </a:extLst>
          </p:cNvPr>
          <p:cNvCxnSpPr/>
          <p:nvPr/>
        </p:nvCxnSpPr>
        <p:spPr>
          <a:xfrm>
            <a:off x="230736" y="1301225"/>
            <a:ext cx="11724830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図 24">
            <a:extLst>
              <a:ext uri="{FF2B5EF4-FFF2-40B4-BE49-F238E27FC236}">
                <a16:creationId xmlns:a16="http://schemas.microsoft.com/office/drawing/2014/main" id="{98FA88AD-D75D-41CE-93CD-6915D9BCAEB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156" y="2316384"/>
            <a:ext cx="4471768" cy="3356628"/>
          </a:xfrm>
          <a:prstGeom prst="rect">
            <a:avLst/>
          </a:prstGeom>
        </p:spPr>
      </p:pic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B14B3ADB-FC98-4FC9-8836-663F89CB89CC}"/>
              </a:ext>
            </a:extLst>
          </p:cNvPr>
          <p:cNvSpPr txBox="1"/>
          <p:nvPr/>
        </p:nvSpPr>
        <p:spPr>
          <a:xfrm>
            <a:off x="5617035" y="1542773"/>
            <a:ext cx="7030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</a:t>
            </a: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グループワーク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会員さま同士でのマッチングによる新規プロジェクトの発足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（例）お互いの強みを活かした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POC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に向けたアイディア検討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5EF03E9E-3FA3-4E9F-AFFD-B15101A6DA0D}"/>
              </a:ext>
            </a:extLst>
          </p:cNvPr>
          <p:cNvSpPr txBox="1"/>
          <p:nvPr/>
        </p:nvSpPr>
        <p:spPr>
          <a:xfrm>
            <a:off x="198889" y="1542773"/>
            <a:ext cx="6392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講演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大阪公立大学　東　博暢　特認教授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「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スマートシティ実現に向けた公民共創について」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pic>
        <p:nvPicPr>
          <p:cNvPr id="32" name="図 31">
            <a:extLst>
              <a:ext uri="{FF2B5EF4-FFF2-40B4-BE49-F238E27FC236}">
                <a16:creationId xmlns:a16="http://schemas.microsoft.com/office/drawing/2014/main" id="{07AC8347-6C15-4CE8-9AC4-BBBA0F2C587D}"/>
              </a:ext>
            </a:extLst>
          </p:cNvPr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01137" y="2316385"/>
            <a:ext cx="5066601" cy="335662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920142EF-1BA6-4BD4-A372-5936E39046B6}"/>
              </a:ext>
            </a:extLst>
          </p:cNvPr>
          <p:cNvSpPr txBox="1"/>
          <p:nvPr/>
        </p:nvSpPr>
        <p:spPr>
          <a:xfrm>
            <a:off x="3283127" y="5800293"/>
            <a:ext cx="32689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(Quint Bridge</a:t>
            </a:r>
            <a:r>
              <a:rPr kumimoji="1" lang="ja-JP" alt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での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イベントのイメージ）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DEA06CDC-A85F-4B48-AED4-43B8A29BAC56}"/>
              </a:ext>
            </a:extLst>
          </p:cNvPr>
          <p:cNvSpPr txBox="1"/>
          <p:nvPr/>
        </p:nvSpPr>
        <p:spPr>
          <a:xfrm>
            <a:off x="9845658" y="5787790"/>
            <a:ext cx="32689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(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グループワークのイメージ）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5334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7497" y="101600"/>
            <a:ext cx="11557000" cy="774700"/>
          </a:xfrm>
          <a:solidFill>
            <a:schemeClr val="accent6"/>
          </a:solidFill>
        </p:spPr>
        <p:txBody>
          <a:bodyPr>
            <a:noAutofit/>
          </a:bodyPr>
          <a:lstStyle/>
          <a:p>
            <a:pPr algn="ctr"/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SENBOKU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スマートシティコンソーシアム事業創出アイディア検討会</a:t>
            </a:r>
            <a:b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エントリー（自己紹介）シート</a:t>
            </a:r>
            <a:endParaRPr kumimoji="1"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317497" y="1016000"/>
            <a:ext cx="11557000" cy="13589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私、　　　　　　　　泉北　太郎　　　　　　　　　　　　　は、こんな人間です！（キャッチコピーの記入）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</a:t>
            </a:r>
          </a:p>
        </p:txBody>
      </p:sp>
      <p:cxnSp>
        <p:nvCxnSpPr>
          <p:cNvPr id="13" name="直線コネクタ 12"/>
          <p:cNvCxnSpPr/>
          <p:nvPr/>
        </p:nvCxnSpPr>
        <p:spPr>
          <a:xfrm>
            <a:off x="1028700" y="1460500"/>
            <a:ext cx="3949700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表 15"/>
          <p:cNvGraphicFramePr>
            <a:graphicFrameLocks noGrp="1"/>
          </p:cNvGraphicFramePr>
          <p:nvPr>
            <p:extLst/>
          </p:nvPr>
        </p:nvGraphicFramePr>
        <p:xfrm>
          <a:off x="317497" y="5143500"/>
          <a:ext cx="11557000" cy="16129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67003">
                  <a:extLst>
                    <a:ext uri="{9D8B030D-6E8A-4147-A177-3AD203B41FA5}">
                      <a16:colId xmlns:a16="http://schemas.microsoft.com/office/drawing/2014/main" val="2475201022"/>
                    </a:ext>
                  </a:extLst>
                </a:gridCol>
                <a:gridCol w="2921000">
                  <a:extLst>
                    <a:ext uri="{9D8B030D-6E8A-4147-A177-3AD203B41FA5}">
                      <a16:colId xmlns:a16="http://schemas.microsoft.com/office/drawing/2014/main" val="1792400170"/>
                    </a:ext>
                  </a:extLst>
                </a:gridCol>
                <a:gridCol w="3987800">
                  <a:extLst>
                    <a:ext uri="{9D8B030D-6E8A-4147-A177-3AD203B41FA5}">
                      <a16:colId xmlns:a16="http://schemas.microsoft.com/office/drawing/2014/main" val="534015110"/>
                    </a:ext>
                  </a:extLst>
                </a:gridCol>
                <a:gridCol w="1981197">
                  <a:extLst>
                    <a:ext uri="{9D8B030D-6E8A-4147-A177-3AD203B41FA5}">
                      <a16:colId xmlns:a16="http://schemas.microsoft.com/office/drawing/2014/main" val="984122636"/>
                    </a:ext>
                  </a:extLst>
                </a:gridCol>
              </a:tblGrid>
              <a:tr h="4107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会社名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仕事内容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趣味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出身地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0813145"/>
                  </a:ext>
                </a:extLst>
              </a:tr>
              <a:tr h="120217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348791"/>
                  </a:ext>
                </a:extLst>
              </a:tr>
            </a:tbl>
          </a:graphicData>
        </a:graphic>
      </p:graphicFrame>
      <p:graphicFrame>
        <p:nvGraphicFramePr>
          <p:cNvPr id="17" name="表 16"/>
          <p:cNvGraphicFramePr>
            <a:graphicFrameLocks noGrp="1"/>
          </p:cNvGraphicFramePr>
          <p:nvPr>
            <p:extLst/>
          </p:nvPr>
        </p:nvGraphicFramePr>
        <p:xfrm>
          <a:off x="317497" y="2535766"/>
          <a:ext cx="11557000" cy="246803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557000">
                  <a:extLst>
                    <a:ext uri="{9D8B030D-6E8A-4147-A177-3AD203B41FA5}">
                      <a16:colId xmlns:a16="http://schemas.microsoft.com/office/drawing/2014/main" val="400113533"/>
                    </a:ext>
                  </a:extLst>
                </a:gridCol>
              </a:tblGrid>
              <a:tr h="414147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SENBOKU</a:t>
                      </a:r>
                      <a:r>
                        <a:rPr kumimoji="1" lang="ja-JP" altLang="en-US" dirty="0"/>
                        <a:t>エリアでこんなことやってみたい！</a:t>
                      </a:r>
                      <a:r>
                        <a:rPr kumimoji="1" lang="ja-JP" altLang="en-US" sz="1600" dirty="0"/>
                        <a:t>（事業創出のための</a:t>
                      </a:r>
                      <a:r>
                        <a:rPr kumimoji="1" lang="en-US" altLang="ja-JP" sz="1600" dirty="0"/>
                        <a:t>POC</a:t>
                      </a:r>
                      <a:r>
                        <a:rPr kumimoji="1" lang="ja-JP" altLang="en-US" sz="1600" dirty="0"/>
                        <a:t>でも、住民アプローチでもなんでも</a:t>
                      </a:r>
                      <a:r>
                        <a:rPr kumimoji="1" lang="en-US" altLang="ja-JP" sz="1600" dirty="0"/>
                        <a:t>OK</a:t>
                      </a:r>
                      <a:r>
                        <a:rPr kumimoji="1" lang="ja-JP" altLang="en-US" sz="1600" dirty="0"/>
                        <a:t>！）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0633852"/>
                  </a:ext>
                </a:extLst>
              </a:tr>
              <a:tr h="205388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686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719903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732</Words>
  <Application>Microsoft Office PowerPoint</Application>
  <PresentationFormat>ワイド画面</PresentationFormat>
  <Paragraphs>65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Meiryo UI</vt:lpstr>
      <vt:lpstr>游ゴシック</vt:lpstr>
      <vt:lpstr>游ゴシック Light</vt:lpstr>
      <vt:lpstr>Arial</vt:lpstr>
      <vt:lpstr>Courier New</vt:lpstr>
      <vt:lpstr>1_Office テーマ</vt:lpstr>
      <vt:lpstr>開催概要</vt:lpstr>
      <vt:lpstr>PowerPoint プレゼンテーション</vt:lpstr>
      <vt:lpstr>SENBOKUスマートシティコンソーシアム事業創出アイディア検討会 エントリー（自己紹介）シート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開催概要</dc:title>
  <dc:creator>日高  研二郎</dc:creator>
  <cp:lastModifiedBy>日高  研二郎</cp:lastModifiedBy>
  <cp:revision>2</cp:revision>
  <dcterms:created xsi:type="dcterms:W3CDTF">2023-06-13T04:16:49Z</dcterms:created>
  <dcterms:modified xsi:type="dcterms:W3CDTF">2023-06-19T00:37:31Z</dcterms:modified>
</cp:coreProperties>
</file>